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C4EDA7-FC7B-F74D-9DE8-B44AF2169657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0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6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3A1F8-395B-CD49-92C8-0EA300B39A28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9158E7-68BC-6140-A20C-7E050DEAE93F}">
      <dgm:prSet phldrT="[Text]"/>
      <dgm:spPr/>
      <dgm:t>
        <a:bodyPr/>
        <a:lstStyle/>
        <a:p>
          <a:r>
            <a:rPr lang="en-US" dirty="0" smtClean="0"/>
            <a:t>Learn from users</a:t>
          </a:r>
          <a:endParaRPr lang="en-US" dirty="0"/>
        </a:p>
      </dgm:t>
    </dgm:pt>
    <dgm:pt modelId="{8B43BA1A-5380-FD41-8489-23CAC8ABFF2D}" type="parTrans" cxnId="{C2AB2285-0228-A24E-ABF2-1ECF638C019E}">
      <dgm:prSet/>
      <dgm:spPr/>
      <dgm:t>
        <a:bodyPr/>
        <a:lstStyle/>
        <a:p>
          <a:endParaRPr lang="en-US"/>
        </a:p>
      </dgm:t>
    </dgm:pt>
    <dgm:pt modelId="{D8CBC20D-9243-E540-B587-724139C8DCA7}" type="sibTrans" cxnId="{C2AB2285-0228-A24E-ABF2-1ECF638C019E}">
      <dgm:prSet/>
      <dgm:spPr>
        <a:solidFill>
          <a:schemeClr val="bg1">
            <a:lumMod val="75000"/>
          </a:schemeClr>
        </a:solidFill>
        <a:effectLst>
          <a:glow rad="114300">
            <a:schemeClr val="bg1">
              <a:lumMod val="6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66565A11-03E9-374B-BE88-B9E07C7B4EBA}">
      <dgm:prSet phldrT="[Text]"/>
      <dgm:spPr/>
      <dgm:t>
        <a:bodyPr/>
        <a:lstStyle/>
        <a:p>
          <a:r>
            <a:rPr lang="en-US" dirty="0" smtClean="0"/>
            <a:t>Implement bare minimum</a:t>
          </a:r>
          <a:endParaRPr lang="en-US" dirty="0"/>
        </a:p>
      </dgm:t>
    </dgm:pt>
    <dgm:pt modelId="{8809AB46-42B6-C14B-878E-4CE5C7D809B9}" type="parTrans" cxnId="{34032FEC-B9A6-8F44-AC83-2C084056A161}">
      <dgm:prSet/>
      <dgm:spPr/>
      <dgm:t>
        <a:bodyPr/>
        <a:lstStyle/>
        <a:p>
          <a:endParaRPr lang="en-US"/>
        </a:p>
      </dgm:t>
    </dgm:pt>
    <dgm:pt modelId="{BAB5C437-06AD-7640-BF52-B4B3AB0AB226}" type="sibTrans" cxnId="{34032FEC-B9A6-8F44-AC83-2C084056A161}">
      <dgm:prSet/>
      <dgm:spPr/>
      <dgm:t>
        <a:bodyPr/>
        <a:lstStyle/>
        <a:p>
          <a:endParaRPr lang="en-US"/>
        </a:p>
      </dgm:t>
    </dgm:pt>
    <dgm:pt modelId="{75F21289-CAF2-7E47-887F-81226EF12405}">
      <dgm:prSet phldrT="[Text]"/>
      <dgm:spPr/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F9DBBE9E-8330-C04A-A5C8-20306FFBC239}" type="parTrans" cxnId="{40B4B964-C91B-D244-854E-38BFA4E207AA}">
      <dgm:prSet/>
      <dgm:spPr/>
      <dgm:t>
        <a:bodyPr/>
        <a:lstStyle/>
        <a:p>
          <a:endParaRPr lang="en-US"/>
        </a:p>
      </dgm:t>
    </dgm:pt>
    <dgm:pt modelId="{73E43A23-B7F5-164D-BD42-5769A528681E}" type="sibTrans" cxnId="{40B4B964-C91B-D244-854E-38BFA4E207AA}">
      <dgm:prSet/>
      <dgm:spPr/>
      <dgm:t>
        <a:bodyPr/>
        <a:lstStyle/>
        <a:p>
          <a:endParaRPr lang="en-US"/>
        </a:p>
      </dgm:t>
    </dgm:pt>
    <dgm:pt modelId="{E14747A2-8C2C-4845-B067-FE845189FDC1}">
      <dgm:prSet phldrT="[Text]"/>
      <dgm:spPr/>
      <dgm:t>
        <a:bodyPr/>
        <a:lstStyle/>
        <a:p>
          <a:r>
            <a:rPr lang="en-US" dirty="0" smtClean="0"/>
            <a:t>Tell everyone</a:t>
          </a:r>
          <a:endParaRPr lang="en-US" dirty="0"/>
        </a:p>
      </dgm:t>
    </dgm:pt>
    <dgm:pt modelId="{54A75D03-75DE-E64C-B785-2DBA23898A5E}" type="parTrans" cxnId="{F94FD051-8896-3546-A9FD-50FE789FAF9B}">
      <dgm:prSet/>
      <dgm:spPr/>
      <dgm:t>
        <a:bodyPr/>
        <a:lstStyle/>
        <a:p>
          <a:endParaRPr lang="en-US"/>
        </a:p>
      </dgm:t>
    </dgm:pt>
    <dgm:pt modelId="{8B13D25D-C82C-544C-9F06-3A612F24A479}" type="sibTrans" cxnId="{F94FD051-8896-3546-A9FD-50FE789FAF9B}">
      <dgm:prSet/>
      <dgm:spPr/>
      <dgm:t>
        <a:bodyPr/>
        <a:lstStyle/>
        <a:p>
          <a:endParaRPr lang="en-US"/>
        </a:p>
      </dgm:t>
    </dgm:pt>
    <dgm:pt modelId="{D220BD09-7265-BF4F-BEF1-9EBCB280F159}" type="pres">
      <dgm:prSet presAssocID="{EA13A1F8-395B-CD49-92C8-0EA300B39A2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D2B338-CBE7-AC42-A1FA-E1D620677ADF}" type="pres">
      <dgm:prSet presAssocID="{EA13A1F8-395B-CD49-92C8-0EA300B39A28}" presName="cycle" presStyleCnt="0"/>
      <dgm:spPr/>
    </dgm:pt>
    <dgm:pt modelId="{77D6AF92-A802-5E4D-A8A0-C7CD4F38447D}" type="pres">
      <dgm:prSet presAssocID="{989158E7-68BC-6140-A20C-7E050DEAE93F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78B42D-40F1-6B49-9492-FED341F276D9}" type="pres">
      <dgm:prSet presAssocID="{D8CBC20D-9243-E540-B587-724139C8DCA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9748FC3B-F4EC-BD49-B25B-565699892E98}" type="pres">
      <dgm:prSet presAssocID="{66565A11-03E9-374B-BE88-B9E07C7B4EBA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B0A6ED-8650-1F4F-817E-ACCD0D90CF3B}" type="pres">
      <dgm:prSet presAssocID="{75F21289-CAF2-7E47-887F-81226EF12405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3C9AB-BBA4-D948-88ED-31C87596BB5E}" type="pres">
      <dgm:prSet presAssocID="{E14747A2-8C2C-4845-B067-FE845189FDC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5CD5FB-8D9D-5044-AF48-7DDD32965254}" type="presOf" srcId="{989158E7-68BC-6140-A20C-7E050DEAE93F}" destId="{77D6AF92-A802-5E4D-A8A0-C7CD4F38447D}" srcOrd="0" destOrd="0" presId="urn:microsoft.com/office/officeart/2005/8/layout/cycle3"/>
    <dgm:cxn modelId="{37C5F178-BFB1-3D4C-91A9-C5F5A6A58D09}" type="presOf" srcId="{E14747A2-8C2C-4845-B067-FE845189FDC1}" destId="{F553C9AB-BBA4-D948-88ED-31C87596BB5E}" srcOrd="0" destOrd="0" presId="urn:microsoft.com/office/officeart/2005/8/layout/cycle3"/>
    <dgm:cxn modelId="{5D775424-3C31-E040-9A98-E5E4FC0172CB}" type="presOf" srcId="{66565A11-03E9-374B-BE88-B9E07C7B4EBA}" destId="{9748FC3B-F4EC-BD49-B25B-565699892E98}" srcOrd="0" destOrd="0" presId="urn:microsoft.com/office/officeart/2005/8/layout/cycle3"/>
    <dgm:cxn modelId="{34032FEC-B9A6-8F44-AC83-2C084056A161}" srcId="{EA13A1F8-395B-CD49-92C8-0EA300B39A28}" destId="{66565A11-03E9-374B-BE88-B9E07C7B4EBA}" srcOrd="1" destOrd="0" parTransId="{8809AB46-42B6-C14B-878E-4CE5C7D809B9}" sibTransId="{BAB5C437-06AD-7640-BF52-B4B3AB0AB226}"/>
    <dgm:cxn modelId="{6F4F197A-3A70-2F42-BEC8-B7EAD0E2F4E6}" type="presOf" srcId="{75F21289-CAF2-7E47-887F-81226EF12405}" destId="{67B0A6ED-8650-1F4F-817E-ACCD0D90CF3B}" srcOrd="0" destOrd="0" presId="urn:microsoft.com/office/officeart/2005/8/layout/cycle3"/>
    <dgm:cxn modelId="{FA10AEF2-D626-9945-8796-32601A87243E}" type="presOf" srcId="{D8CBC20D-9243-E540-B587-724139C8DCA7}" destId="{F078B42D-40F1-6B49-9492-FED341F276D9}" srcOrd="0" destOrd="0" presId="urn:microsoft.com/office/officeart/2005/8/layout/cycle3"/>
    <dgm:cxn modelId="{74FED8AA-874C-1743-8F77-751FE0E4961A}" type="presOf" srcId="{EA13A1F8-395B-CD49-92C8-0EA300B39A28}" destId="{D220BD09-7265-BF4F-BEF1-9EBCB280F159}" srcOrd="0" destOrd="0" presId="urn:microsoft.com/office/officeart/2005/8/layout/cycle3"/>
    <dgm:cxn modelId="{F94FD051-8896-3546-A9FD-50FE789FAF9B}" srcId="{EA13A1F8-395B-CD49-92C8-0EA300B39A28}" destId="{E14747A2-8C2C-4845-B067-FE845189FDC1}" srcOrd="3" destOrd="0" parTransId="{54A75D03-75DE-E64C-B785-2DBA23898A5E}" sibTransId="{8B13D25D-C82C-544C-9F06-3A612F24A479}"/>
    <dgm:cxn modelId="{40B4B964-C91B-D244-854E-38BFA4E207AA}" srcId="{EA13A1F8-395B-CD49-92C8-0EA300B39A28}" destId="{75F21289-CAF2-7E47-887F-81226EF12405}" srcOrd="2" destOrd="0" parTransId="{F9DBBE9E-8330-C04A-A5C8-20306FFBC239}" sibTransId="{73E43A23-B7F5-164D-BD42-5769A528681E}"/>
    <dgm:cxn modelId="{C2AB2285-0228-A24E-ABF2-1ECF638C019E}" srcId="{EA13A1F8-395B-CD49-92C8-0EA300B39A28}" destId="{989158E7-68BC-6140-A20C-7E050DEAE93F}" srcOrd="0" destOrd="0" parTransId="{8B43BA1A-5380-FD41-8489-23CAC8ABFF2D}" sibTransId="{D8CBC20D-9243-E540-B587-724139C8DCA7}"/>
    <dgm:cxn modelId="{5D8AB0D5-756C-DA4A-92C6-3F2A599F791E}" type="presParOf" srcId="{D220BD09-7265-BF4F-BEF1-9EBCB280F159}" destId="{3AD2B338-CBE7-AC42-A1FA-E1D620677ADF}" srcOrd="0" destOrd="0" presId="urn:microsoft.com/office/officeart/2005/8/layout/cycle3"/>
    <dgm:cxn modelId="{2D312819-2C1E-414F-9001-5807C3B83936}" type="presParOf" srcId="{3AD2B338-CBE7-AC42-A1FA-E1D620677ADF}" destId="{77D6AF92-A802-5E4D-A8A0-C7CD4F38447D}" srcOrd="0" destOrd="0" presId="urn:microsoft.com/office/officeart/2005/8/layout/cycle3"/>
    <dgm:cxn modelId="{5097DD8F-1A09-204B-926C-2E6405C3F38B}" type="presParOf" srcId="{3AD2B338-CBE7-AC42-A1FA-E1D620677ADF}" destId="{F078B42D-40F1-6B49-9492-FED341F276D9}" srcOrd="1" destOrd="0" presId="urn:microsoft.com/office/officeart/2005/8/layout/cycle3"/>
    <dgm:cxn modelId="{1B05CA2F-2D4F-A64B-9DDF-89CB23B933A3}" type="presParOf" srcId="{3AD2B338-CBE7-AC42-A1FA-E1D620677ADF}" destId="{9748FC3B-F4EC-BD49-B25B-565699892E98}" srcOrd="2" destOrd="0" presId="urn:microsoft.com/office/officeart/2005/8/layout/cycle3"/>
    <dgm:cxn modelId="{ECDE5321-5D1F-5341-8363-6D77E674979C}" type="presParOf" srcId="{3AD2B338-CBE7-AC42-A1FA-E1D620677ADF}" destId="{67B0A6ED-8650-1F4F-817E-ACCD0D90CF3B}" srcOrd="3" destOrd="0" presId="urn:microsoft.com/office/officeart/2005/8/layout/cycle3"/>
    <dgm:cxn modelId="{18FA1257-0EC9-8048-BA8D-5A8A659E80D7}" type="presParOf" srcId="{3AD2B338-CBE7-AC42-A1FA-E1D620677ADF}" destId="{F553C9AB-BBA4-D948-88ED-31C87596BB5E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3A1F8-395B-CD49-92C8-0EA300B39A28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9158E7-68BC-6140-A20C-7E050DEAE93F}">
      <dgm:prSet phldrT="[Text]"/>
      <dgm:spPr/>
      <dgm:t>
        <a:bodyPr/>
        <a:lstStyle/>
        <a:p>
          <a:r>
            <a:rPr lang="en-US" dirty="0" smtClean="0"/>
            <a:t>Learn From Users</a:t>
          </a:r>
          <a:endParaRPr lang="en-US" dirty="0"/>
        </a:p>
      </dgm:t>
    </dgm:pt>
    <dgm:pt modelId="{8B43BA1A-5380-FD41-8489-23CAC8ABFF2D}" type="parTrans" cxnId="{C2AB2285-0228-A24E-ABF2-1ECF638C019E}">
      <dgm:prSet/>
      <dgm:spPr/>
      <dgm:t>
        <a:bodyPr/>
        <a:lstStyle/>
        <a:p>
          <a:endParaRPr lang="en-US"/>
        </a:p>
      </dgm:t>
    </dgm:pt>
    <dgm:pt modelId="{D8CBC20D-9243-E540-B587-724139C8DCA7}" type="sibTrans" cxnId="{C2AB2285-0228-A24E-ABF2-1ECF638C019E}">
      <dgm:prSet/>
      <dgm:spPr>
        <a:solidFill>
          <a:schemeClr val="bg1">
            <a:lumMod val="75000"/>
          </a:schemeClr>
        </a:solidFill>
        <a:effectLst>
          <a:glow rad="114300">
            <a:schemeClr val="bg1">
              <a:lumMod val="6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66565A11-03E9-374B-BE88-B9E07C7B4EBA}">
      <dgm:prSet phldrT="[Text]"/>
      <dgm:spPr/>
      <dgm:t>
        <a:bodyPr/>
        <a:lstStyle/>
        <a:p>
          <a:r>
            <a:rPr lang="en-US" dirty="0" smtClean="0"/>
            <a:t>Implement Bare Minimum</a:t>
          </a:r>
          <a:endParaRPr lang="en-US" dirty="0"/>
        </a:p>
      </dgm:t>
    </dgm:pt>
    <dgm:pt modelId="{8809AB46-42B6-C14B-878E-4CE5C7D809B9}" type="parTrans" cxnId="{34032FEC-B9A6-8F44-AC83-2C084056A161}">
      <dgm:prSet/>
      <dgm:spPr/>
      <dgm:t>
        <a:bodyPr/>
        <a:lstStyle/>
        <a:p>
          <a:endParaRPr lang="en-US"/>
        </a:p>
      </dgm:t>
    </dgm:pt>
    <dgm:pt modelId="{BAB5C437-06AD-7640-BF52-B4B3AB0AB226}" type="sibTrans" cxnId="{34032FEC-B9A6-8F44-AC83-2C084056A161}">
      <dgm:prSet/>
      <dgm:spPr/>
      <dgm:t>
        <a:bodyPr/>
        <a:lstStyle/>
        <a:p>
          <a:endParaRPr lang="en-US"/>
        </a:p>
      </dgm:t>
    </dgm:pt>
    <dgm:pt modelId="{75F21289-CAF2-7E47-887F-81226EF12405}">
      <dgm:prSet phldrT="[Text]"/>
      <dgm:spPr/>
      <dgm:t>
        <a:bodyPr/>
        <a:lstStyle/>
        <a:p>
          <a:r>
            <a:rPr lang="en-US" dirty="0" smtClean="0"/>
            <a:t>Deploy to Cloud</a:t>
          </a:r>
          <a:endParaRPr lang="en-US" dirty="0"/>
        </a:p>
      </dgm:t>
    </dgm:pt>
    <dgm:pt modelId="{F9DBBE9E-8330-C04A-A5C8-20306FFBC239}" type="parTrans" cxnId="{40B4B964-C91B-D244-854E-38BFA4E207AA}">
      <dgm:prSet/>
      <dgm:spPr/>
      <dgm:t>
        <a:bodyPr/>
        <a:lstStyle/>
        <a:p>
          <a:endParaRPr lang="en-US"/>
        </a:p>
      </dgm:t>
    </dgm:pt>
    <dgm:pt modelId="{73E43A23-B7F5-164D-BD42-5769A528681E}" type="sibTrans" cxnId="{40B4B964-C91B-D244-854E-38BFA4E207AA}">
      <dgm:prSet/>
      <dgm:spPr/>
      <dgm:t>
        <a:bodyPr/>
        <a:lstStyle/>
        <a:p>
          <a:endParaRPr lang="en-US"/>
        </a:p>
      </dgm:t>
    </dgm:pt>
    <dgm:pt modelId="{E14747A2-8C2C-4845-B067-FE845189FDC1}">
      <dgm:prSet phldrT="[Text]"/>
      <dgm:spPr/>
      <dgm:t>
        <a:bodyPr/>
        <a:lstStyle/>
        <a:p>
          <a:r>
            <a:rPr lang="en-US" dirty="0" smtClean="0"/>
            <a:t>Tell Everyone</a:t>
          </a:r>
          <a:endParaRPr lang="en-US" dirty="0"/>
        </a:p>
      </dgm:t>
    </dgm:pt>
    <dgm:pt modelId="{54A75D03-75DE-E64C-B785-2DBA23898A5E}" type="parTrans" cxnId="{F94FD051-8896-3546-A9FD-50FE789FAF9B}">
      <dgm:prSet/>
      <dgm:spPr/>
      <dgm:t>
        <a:bodyPr/>
        <a:lstStyle/>
        <a:p>
          <a:endParaRPr lang="en-US"/>
        </a:p>
      </dgm:t>
    </dgm:pt>
    <dgm:pt modelId="{8B13D25D-C82C-544C-9F06-3A612F24A479}" type="sibTrans" cxnId="{F94FD051-8896-3546-A9FD-50FE789FAF9B}">
      <dgm:prSet/>
      <dgm:spPr/>
      <dgm:t>
        <a:bodyPr/>
        <a:lstStyle/>
        <a:p>
          <a:endParaRPr lang="en-US"/>
        </a:p>
      </dgm:t>
    </dgm:pt>
    <dgm:pt modelId="{D220BD09-7265-BF4F-BEF1-9EBCB280F159}" type="pres">
      <dgm:prSet presAssocID="{EA13A1F8-395B-CD49-92C8-0EA300B39A2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D2B338-CBE7-AC42-A1FA-E1D620677ADF}" type="pres">
      <dgm:prSet presAssocID="{EA13A1F8-395B-CD49-92C8-0EA300B39A28}" presName="cycle" presStyleCnt="0"/>
      <dgm:spPr/>
    </dgm:pt>
    <dgm:pt modelId="{77D6AF92-A802-5E4D-A8A0-C7CD4F38447D}" type="pres">
      <dgm:prSet presAssocID="{989158E7-68BC-6140-A20C-7E050DEAE93F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78B42D-40F1-6B49-9492-FED341F276D9}" type="pres">
      <dgm:prSet presAssocID="{D8CBC20D-9243-E540-B587-724139C8DCA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9748FC3B-F4EC-BD49-B25B-565699892E98}" type="pres">
      <dgm:prSet presAssocID="{66565A11-03E9-374B-BE88-B9E07C7B4EBA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B0A6ED-8650-1F4F-817E-ACCD0D90CF3B}" type="pres">
      <dgm:prSet presAssocID="{75F21289-CAF2-7E47-887F-81226EF12405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3C9AB-BBA4-D948-88ED-31C87596BB5E}" type="pres">
      <dgm:prSet presAssocID="{E14747A2-8C2C-4845-B067-FE845189FDC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8B858D-C9CB-B64D-8593-AEA7845C0EEF}" type="presOf" srcId="{989158E7-68BC-6140-A20C-7E050DEAE93F}" destId="{77D6AF92-A802-5E4D-A8A0-C7CD4F38447D}" srcOrd="0" destOrd="0" presId="urn:microsoft.com/office/officeart/2005/8/layout/cycle3"/>
    <dgm:cxn modelId="{2675B7C7-9C8D-944F-ACF6-8D1A44796B23}" type="presOf" srcId="{D8CBC20D-9243-E540-B587-724139C8DCA7}" destId="{F078B42D-40F1-6B49-9492-FED341F276D9}" srcOrd="0" destOrd="0" presId="urn:microsoft.com/office/officeart/2005/8/layout/cycle3"/>
    <dgm:cxn modelId="{B0EEFA74-D860-7D46-812F-079007B59AA3}" type="presOf" srcId="{66565A11-03E9-374B-BE88-B9E07C7B4EBA}" destId="{9748FC3B-F4EC-BD49-B25B-565699892E98}" srcOrd="0" destOrd="0" presId="urn:microsoft.com/office/officeart/2005/8/layout/cycle3"/>
    <dgm:cxn modelId="{C7E44E04-08E3-CB4E-9317-6526ECD21641}" type="presOf" srcId="{E14747A2-8C2C-4845-B067-FE845189FDC1}" destId="{F553C9AB-BBA4-D948-88ED-31C87596BB5E}" srcOrd="0" destOrd="0" presId="urn:microsoft.com/office/officeart/2005/8/layout/cycle3"/>
    <dgm:cxn modelId="{34032FEC-B9A6-8F44-AC83-2C084056A161}" srcId="{EA13A1F8-395B-CD49-92C8-0EA300B39A28}" destId="{66565A11-03E9-374B-BE88-B9E07C7B4EBA}" srcOrd="1" destOrd="0" parTransId="{8809AB46-42B6-C14B-878E-4CE5C7D809B9}" sibTransId="{BAB5C437-06AD-7640-BF52-B4B3AB0AB226}"/>
    <dgm:cxn modelId="{F94FD051-8896-3546-A9FD-50FE789FAF9B}" srcId="{EA13A1F8-395B-CD49-92C8-0EA300B39A28}" destId="{E14747A2-8C2C-4845-B067-FE845189FDC1}" srcOrd="3" destOrd="0" parTransId="{54A75D03-75DE-E64C-B785-2DBA23898A5E}" sibTransId="{8B13D25D-C82C-544C-9F06-3A612F24A479}"/>
    <dgm:cxn modelId="{7328B371-4BAC-E942-B245-E19167512FAF}" type="presOf" srcId="{EA13A1F8-395B-CD49-92C8-0EA300B39A28}" destId="{D220BD09-7265-BF4F-BEF1-9EBCB280F159}" srcOrd="0" destOrd="0" presId="urn:microsoft.com/office/officeart/2005/8/layout/cycle3"/>
    <dgm:cxn modelId="{40B4B964-C91B-D244-854E-38BFA4E207AA}" srcId="{EA13A1F8-395B-CD49-92C8-0EA300B39A28}" destId="{75F21289-CAF2-7E47-887F-81226EF12405}" srcOrd="2" destOrd="0" parTransId="{F9DBBE9E-8330-C04A-A5C8-20306FFBC239}" sibTransId="{73E43A23-B7F5-164D-BD42-5769A528681E}"/>
    <dgm:cxn modelId="{3173DBC3-CD97-B94B-8A71-55A3B263F0D6}" type="presOf" srcId="{75F21289-CAF2-7E47-887F-81226EF12405}" destId="{67B0A6ED-8650-1F4F-817E-ACCD0D90CF3B}" srcOrd="0" destOrd="0" presId="urn:microsoft.com/office/officeart/2005/8/layout/cycle3"/>
    <dgm:cxn modelId="{C2AB2285-0228-A24E-ABF2-1ECF638C019E}" srcId="{EA13A1F8-395B-CD49-92C8-0EA300B39A28}" destId="{989158E7-68BC-6140-A20C-7E050DEAE93F}" srcOrd="0" destOrd="0" parTransId="{8B43BA1A-5380-FD41-8489-23CAC8ABFF2D}" sibTransId="{D8CBC20D-9243-E540-B587-724139C8DCA7}"/>
    <dgm:cxn modelId="{4BCDD78C-B0B2-154C-AAF8-6528E3A842C3}" type="presParOf" srcId="{D220BD09-7265-BF4F-BEF1-9EBCB280F159}" destId="{3AD2B338-CBE7-AC42-A1FA-E1D620677ADF}" srcOrd="0" destOrd="0" presId="urn:microsoft.com/office/officeart/2005/8/layout/cycle3"/>
    <dgm:cxn modelId="{3C0184F5-5F5B-B54F-9C3D-5B2A43BD8B4D}" type="presParOf" srcId="{3AD2B338-CBE7-AC42-A1FA-E1D620677ADF}" destId="{77D6AF92-A802-5E4D-A8A0-C7CD4F38447D}" srcOrd="0" destOrd="0" presId="urn:microsoft.com/office/officeart/2005/8/layout/cycle3"/>
    <dgm:cxn modelId="{FED05A12-DEC6-2F47-8238-C1BA3B532841}" type="presParOf" srcId="{3AD2B338-CBE7-AC42-A1FA-E1D620677ADF}" destId="{F078B42D-40F1-6B49-9492-FED341F276D9}" srcOrd="1" destOrd="0" presId="urn:microsoft.com/office/officeart/2005/8/layout/cycle3"/>
    <dgm:cxn modelId="{BB6149E9-43BC-8042-960E-7DB0EFB13489}" type="presParOf" srcId="{3AD2B338-CBE7-AC42-A1FA-E1D620677ADF}" destId="{9748FC3B-F4EC-BD49-B25B-565699892E98}" srcOrd="2" destOrd="0" presId="urn:microsoft.com/office/officeart/2005/8/layout/cycle3"/>
    <dgm:cxn modelId="{9516F13B-2968-0C40-9BD9-69ABC8CA0BB2}" type="presParOf" srcId="{3AD2B338-CBE7-AC42-A1FA-E1D620677ADF}" destId="{67B0A6ED-8650-1F4F-817E-ACCD0D90CF3B}" srcOrd="3" destOrd="0" presId="urn:microsoft.com/office/officeart/2005/8/layout/cycle3"/>
    <dgm:cxn modelId="{51FD7E37-6BA8-254E-A365-971A25BAB22D}" type="presParOf" srcId="{3AD2B338-CBE7-AC42-A1FA-E1D620677ADF}" destId="{F553C9AB-BBA4-D948-88ED-31C87596BB5E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8B42D-40F1-6B49-9492-FED341F276D9}">
      <dsp:nvSpPr>
        <dsp:cNvPr id="0" name=""/>
        <dsp:cNvSpPr/>
      </dsp:nvSpPr>
      <dsp:spPr>
        <a:xfrm>
          <a:off x="1049837" y="-107346"/>
          <a:ext cx="4910724" cy="4910724"/>
        </a:xfrm>
        <a:prstGeom prst="circularArrow">
          <a:avLst>
            <a:gd name="adj1" fmla="val 4668"/>
            <a:gd name="adj2" fmla="val 272909"/>
            <a:gd name="adj3" fmla="val 12943273"/>
            <a:gd name="adj4" fmla="val 17955011"/>
            <a:gd name="adj5" fmla="val 4847"/>
          </a:avLst>
        </a:prstGeom>
        <a:solidFill>
          <a:schemeClr val="bg1">
            <a:lumMod val="75000"/>
          </a:schemeClr>
        </a:solidFill>
        <a:ln>
          <a:noFill/>
        </a:ln>
        <a:effectLst>
          <a:glow rad="114300">
            <a:schemeClr val="bg1">
              <a:lumMod val="65000"/>
              <a:alpha val="75000"/>
            </a:schemeClr>
          </a:glo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D6AF92-A802-5E4D-A8A0-C7CD4F38447D}">
      <dsp:nvSpPr>
        <dsp:cNvPr id="0" name=""/>
        <dsp:cNvSpPr/>
      </dsp:nvSpPr>
      <dsp:spPr>
        <a:xfrm>
          <a:off x="1916906" y="356"/>
          <a:ext cx="3176587" cy="158829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Learn from users</a:t>
          </a:r>
          <a:endParaRPr lang="en-US" sz="3500" kern="1200" dirty="0"/>
        </a:p>
      </dsp:txBody>
      <dsp:txXfrm>
        <a:off x="1994440" y="77890"/>
        <a:ext cx="3021519" cy="1433225"/>
      </dsp:txXfrm>
    </dsp:sp>
    <dsp:sp modelId="{9748FC3B-F4EC-BD49-B25B-565699892E98}">
      <dsp:nvSpPr>
        <dsp:cNvPr id="0" name=""/>
        <dsp:cNvSpPr/>
      </dsp:nvSpPr>
      <dsp:spPr>
        <a:xfrm>
          <a:off x="3680182" y="1763633"/>
          <a:ext cx="3176587" cy="158829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Implement bare minimum</a:t>
          </a:r>
          <a:endParaRPr lang="en-US" sz="3500" kern="1200" dirty="0"/>
        </a:p>
      </dsp:txBody>
      <dsp:txXfrm>
        <a:off x="3757716" y="1841167"/>
        <a:ext cx="3021519" cy="1433225"/>
      </dsp:txXfrm>
    </dsp:sp>
    <dsp:sp modelId="{67B0A6ED-8650-1F4F-817E-ACCD0D90CF3B}">
      <dsp:nvSpPr>
        <dsp:cNvPr id="0" name=""/>
        <dsp:cNvSpPr/>
      </dsp:nvSpPr>
      <dsp:spPr>
        <a:xfrm>
          <a:off x="1916906" y="3526909"/>
          <a:ext cx="3176587" cy="158829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Release</a:t>
          </a:r>
          <a:endParaRPr lang="en-US" sz="3500" kern="1200" dirty="0"/>
        </a:p>
      </dsp:txBody>
      <dsp:txXfrm>
        <a:off x="1994440" y="3604443"/>
        <a:ext cx="3021519" cy="1433225"/>
      </dsp:txXfrm>
    </dsp:sp>
    <dsp:sp modelId="{F553C9AB-BBA4-D948-88ED-31C87596BB5E}">
      <dsp:nvSpPr>
        <dsp:cNvPr id="0" name=""/>
        <dsp:cNvSpPr/>
      </dsp:nvSpPr>
      <dsp:spPr>
        <a:xfrm>
          <a:off x="153629" y="1763633"/>
          <a:ext cx="3176587" cy="158829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Tell everyone</a:t>
          </a:r>
          <a:endParaRPr lang="en-US" sz="3500" kern="1200" dirty="0"/>
        </a:p>
      </dsp:txBody>
      <dsp:txXfrm>
        <a:off x="231163" y="1841167"/>
        <a:ext cx="3021519" cy="1433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8B42D-40F1-6B49-9492-FED341F276D9}">
      <dsp:nvSpPr>
        <dsp:cNvPr id="0" name=""/>
        <dsp:cNvSpPr/>
      </dsp:nvSpPr>
      <dsp:spPr>
        <a:xfrm>
          <a:off x="443715" y="-14393"/>
          <a:ext cx="2180889" cy="2180889"/>
        </a:xfrm>
        <a:prstGeom prst="circularArrow">
          <a:avLst>
            <a:gd name="adj1" fmla="val 4668"/>
            <a:gd name="adj2" fmla="val 272909"/>
            <a:gd name="adj3" fmla="val 13341397"/>
            <a:gd name="adj4" fmla="val 17693422"/>
            <a:gd name="adj5" fmla="val 4847"/>
          </a:avLst>
        </a:prstGeom>
        <a:solidFill>
          <a:schemeClr val="bg1">
            <a:lumMod val="75000"/>
          </a:schemeClr>
        </a:solidFill>
        <a:ln>
          <a:noFill/>
        </a:ln>
        <a:effectLst>
          <a:glow rad="114300">
            <a:schemeClr val="bg1">
              <a:lumMod val="65000"/>
              <a:alpha val="75000"/>
            </a:schemeClr>
          </a:glo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D6AF92-A802-5E4D-A8A0-C7CD4F38447D}">
      <dsp:nvSpPr>
        <dsp:cNvPr id="0" name=""/>
        <dsp:cNvSpPr/>
      </dsp:nvSpPr>
      <dsp:spPr>
        <a:xfrm>
          <a:off x="907161" y="696"/>
          <a:ext cx="1253996" cy="6269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Learn From Users</a:t>
          </a:r>
          <a:endParaRPr lang="en-US" sz="1300" kern="1200" dirty="0"/>
        </a:p>
      </dsp:txBody>
      <dsp:txXfrm>
        <a:off x="937769" y="31304"/>
        <a:ext cx="1192780" cy="565782"/>
      </dsp:txXfrm>
    </dsp:sp>
    <dsp:sp modelId="{9748FC3B-F4EC-BD49-B25B-565699892E98}">
      <dsp:nvSpPr>
        <dsp:cNvPr id="0" name=""/>
        <dsp:cNvSpPr/>
      </dsp:nvSpPr>
      <dsp:spPr>
        <a:xfrm>
          <a:off x="1690246" y="783780"/>
          <a:ext cx="1253996" cy="6269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Implement Bare Minimum</a:t>
          </a:r>
          <a:endParaRPr lang="en-US" sz="1300" kern="1200" dirty="0"/>
        </a:p>
      </dsp:txBody>
      <dsp:txXfrm>
        <a:off x="1720854" y="814388"/>
        <a:ext cx="1192780" cy="565782"/>
      </dsp:txXfrm>
    </dsp:sp>
    <dsp:sp modelId="{67B0A6ED-8650-1F4F-817E-ACCD0D90CF3B}">
      <dsp:nvSpPr>
        <dsp:cNvPr id="0" name=""/>
        <dsp:cNvSpPr/>
      </dsp:nvSpPr>
      <dsp:spPr>
        <a:xfrm>
          <a:off x="907161" y="1566865"/>
          <a:ext cx="1253996" cy="6269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Deploy to Cloud</a:t>
          </a:r>
          <a:endParaRPr lang="en-US" sz="1300" kern="1200" dirty="0"/>
        </a:p>
      </dsp:txBody>
      <dsp:txXfrm>
        <a:off x="937769" y="1597473"/>
        <a:ext cx="1192780" cy="565782"/>
      </dsp:txXfrm>
    </dsp:sp>
    <dsp:sp modelId="{F553C9AB-BBA4-D948-88ED-31C87596BB5E}">
      <dsp:nvSpPr>
        <dsp:cNvPr id="0" name=""/>
        <dsp:cNvSpPr/>
      </dsp:nvSpPr>
      <dsp:spPr>
        <a:xfrm>
          <a:off x="124077" y="783780"/>
          <a:ext cx="1253996" cy="6269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Tell Everyone</a:t>
          </a:r>
          <a:endParaRPr lang="en-US" sz="1300" kern="1200" dirty="0"/>
        </a:p>
      </dsp:txBody>
      <dsp:txXfrm>
        <a:off x="154685" y="814388"/>
        <a:ext cx="1192780" cy="565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5/9/11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5/9/11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39CB369-C310-4E44-880C-63EA6A522655}" type="datetimeFigureOut">
              <a:rPr lang="en-US" smtClean="0"/>
              <a:t>5/9/11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DA30D731-0702-214A-A844-80EA92C2EB9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4820" y="2695947"/>
            <a:ext cx="22788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glow rad="381000">
                    <a:schemeClr val="bg1">
                      <a:alpha val="75000"/>
                    </a:schemeClr>
                  </a:glow>
                  <a:outerShdw blurRad="400050" dist="88900" dir="18300000" algn="tl" rotWithShape="0">
                    <a:schemeClr val="bg1">
                      <a:alpha val="75000"/>
                    </a:schemeClr>
                  </a:outerShdw>
                </a:effectLst>
                <a:latin typeface="Arial"/>
                <a:cs typeface="Princetown LET"/>
              </a:rPr>
              <a:t>Fluffy</a:t>
            </a:r>
            <a:endParaRPr lang="en-US" sz="60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glow rad="381000">
                  <a:schemeClr val="bg1">
                    <a:alpha val="75000"/>
                  </a:schemeClr>
                </a:glow>
                <a:outerShdw blurRad="400050" dist="88900" dir="18300000" algn="tl" rotWithShape="0">
                  <a:schemeClr val="bg1">
                    <a:alpha val="75000"/>
                  </a:schemeClr>
                </a:outerShdw>
              </a:effectLst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3540" y="2699688"/>
            <a:ext cx="1300356" cy="1029408"/>
          </a:xfrm>
          <a:prstGeom prst="rect">
            <a:avLst/>
          </a:prstGeom>
          <a:noFill/>
        </p:spPr>
        <p:txBody>
          <a:bodyPr wrap="none" lIns="91440" tIns="45720" rIns="91440" bIns="45720">
            <a:normAutofit/>
          </a:bodyPr>
          <a:lstStyle/>
          <a:p>
            <a:pPr algn="ctr"/>
            <a:r>
              <a:rPr lang="en-US" sz="6000" i="1" cap="none" spc="-300" dirty="0" smtClean="0">
                <a:ln w="635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elvetica Light"/>
              </a:rPr>
              <a:t>Lean</a:t>
            </a:r>
            <a:endParaRPr lang="en-US" sz="6000" i="1" cap="none" spc="-300" dirty="0">
              <a:ln w="635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 rot="20355789">
            <a:off x="5576451" y="2188113"/>
            <a:ext cx="2960536" cy="101566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spc="-1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elvetica Light"/>
              </a:rPr>
              <a:t>Startups</a:t>
            </a:r>
          </a:p>
        </p:txBody>
      </p:sp>
    </p:spTree>
    <p:extLst>
      <p:ext uri="{BB962C8B-B14F-4D97-AF65-F5344CB8AC3E}">
        <p14:creationId xmlns:p14="http://schemas.microsoft.com/office/powerpoint/2010/main" val="12894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Twilio</a:t>
            </a:r>
            <a:r>
              <a:rPr lang="en-US" dirty="0"/>
              <a:t> makes phones ring for 2 cents/min</a:t>
            </a:r>
          </a:p>
          <a:p>
            <a:r>
              <a:rPr lang="en-US" dirty="0"/>
              <a:t>REST API</a:t>
            </a:r>
          </a:p>
          <a:p>
            <a:r>
              <a:rPr lang="en-US" dirty="0"/>
              <a:t>Development &amp; Operations teams supporting platform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</a:t>
            </a:r>
            <a:r>
              <a:rPr lang="en-US" dirty="0" err="1" smtClean="0"/>
              <a:t>Twilio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3394" y="4880768"/>
            <a:ext cx="77039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Well worth the extra cost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99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Includes Tools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283" y="1972894"/>
            <a:ext cx="182614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Code Repository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12403" y="1972894"/>
            <a:ext cx="2104588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Team Collaboration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55603" y="1972894"/>
            <a:ext cx="157563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60" y="2912110"/>
            <a:ext cx="192024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3134360"/>
            <a:ext cx="2921000" cy="17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66" y="4290060"/>
            <a:ext cx="3352800" cy="93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850" y="3954780"/>
            <a:ext cx="1384300" cy="81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83" y="2851150"/>
            <a:ext cx="127000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211" y="5398641"/>
            <a:ext cx="1864360" cy="5057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9306" y="5488056"/>
            <a:ext cx="2948940" cy="8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/>
          <p:cNvSpPr/>
          <p:nvPr/>
        </p:nvSpPr>
        <p:spPr>
          <a:xfrm>
            <a:off x="6334760" y="4104639"/>
            <a:ext cx="2626360" cy="2171137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44" y="1991361"/>
            <a:ext cx="1246704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21" y="4174280"/>
            <a:ext cx="1838208" cy="1986887"/>
          </a:xfrm>
          <a:prstGeom prst="rect">
            <a:avLst/>
          </a:prstGeom>
        </p:spPr>
      </p:pic>
      <p:pic>
        <p:nvPicPr>
          <p:cNvPr id="9" name="Picture 8" descr="574372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38" y="4310943"/>
            <a:ext cx="1249717" cy="196483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129280" y="2133600"/>
            <a:ext cx="2865120" cy="14020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Purchase Upfront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129280" y="4399280"/>
            <a:ext cx="2865120" cy="14020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Pay As You Go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07901" y="3733055"/>
            <a:ext cx="5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160" y="2054507"/>
            <a:ext cx="2151005" cy="16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2"/>
            <a:r>
              <a:rPr lang="en-US" sz="2800" dirty="0"/>
              <a:t>Redundant servers in multiple datacenters</a:t>
            </a:r>
          </a:p>
          <a:p>
            <a:pPr lvl="2"/>
            <a:r>
              <a:rPr lang="en-US" sz="2800" dirty="0"/>
              <a:t>Databases with remote backup</a:t>
            </a:r>
          </a:p>
          <a:p>
            <a:pPr lvl="2"/>
            <a:r>
              <a:rPr lang="en-US" sz="2800" dirty="0"/>
              <a:t>Content </a:t>
            </a:r>
            <a:r>
              <a:rPr lang="en-US" sz="2800" dirty="0" smtClean="0"/>
              <a:t>distribution </a:t>
            </a:r>
            <a:r>
              <a:rPr lang="en-US" sz="2800" dirty="0"/>
              <a:t>n</a:t>
            </a:r>
            <a:r>
              <a:rPr lang="en-US" sz="2800" dirty="0" smtClean="0"/>
              <a:t>etwork</a:t>
            </a:r>
            <a:endParaRPr lang="en-US" sz="2800" dirty="0"/>
          </a:p>
          <a:p>
            <a:pPr lvl="2"/>
            <a:r>
              <a:rPr lang="en-US" sz="2800" dirty="0"/>
              <a:t>Load b</a:t>
            </a:r>
            <a:r>
              <a:rPr lang="en-US" sz="2800" dirty="0" smtClean="0"/>
              <a:t>alancing</a:t>
            </a:r>
            <a:endParaRPr lang="en-US" sz="2800" dirty="0"/>
          </a:p>
          <a:p>
            <a:pPr lvl="2"/>
            <a:r>
              <a:rPr lang="en-US" sz="2800" dirty="0"/>
              <a:t>Server m</a:t>
            </a:r>
            <a:r>
              <a:rPr lang="en-US" sz="2800" dirty="0" smtClean="0"/>
              <a:t>onitoring</a:t>
            </a:r>
            <a:endParaRPr lang="en-US" sz="2800" dirty="0"/>
          </a:p>
          <a:p>
            <a:pPr lvl="2"/>
            <a:r>
              <a:rPr lang="en-US" sz="2800" dirty="0"/>
              <a:t>Auto-</a:t>
            </a:r>
            <a:r>
              <a:rPr lang="en-US" sz="2800" dirty="0" smtClean="0"/>
              <a:t>scaling</a:t>
            </a:r>
          </a:p>
          <a:p>
            <a:pPr lvl="2"/>
            <a:r>
              <a:rPr lang="en-US" sz="2800" dirty="0" smtClean="0"/>
              <a:t>High availability </a:t>
            </a:r>
            <a:r>
              <a:rPr lang="en-US" sz="2800" dirty="0"/>
              <a:t>s</a:t>
            </a:r>
            <a:r>
              <a:rPr lang="en-US" sz="2800" dirty="0" smtClean="0"/>
              <a:t>torage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 Like The Big Boys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118" y="3738880"/>
            <a:ext cx="1993202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4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Configurable In A Console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4480" y="5693568"/>
            <a:ext cx="86563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For a few </a:t>
            </a: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undred a month!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81" y="1402080"/>
            <a:ext cx="5979160" cy="451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3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 Time On System Administration</a:t>
            </a:r>
            <a:endParaRPr lang="en-US" dirty="0"/>
          </a:p>
        </p:txBody>
      </p:sp>
      <p:pic>
        <p:nvPicPr>
          <p:cNvPr id="3" name="Picture 2" descr="AA0028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2" y="2438023"/>
            <a:ext cx="3653588" cy="3157642"/>
          </a:xfrm>
          <a:prstGeom prst="rect">
            <a:avLst/>
          </a:prstGeom>
        </p:spPr>
      </p:pic>
      <p:pic>
        <p:nvPicPr>
          <p:cNvPr id="4" name="Picture 3" descr="AA0028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04" y="3639775"/>
            <a:ext cx="1631163" cy="140974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470400" y="3639775"/>
            <a:ext cx="1849120" cy="1135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Fewer Headaches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Configured </a:t>
            </a:r>
            <a:r>
              <a:rPr lang="en-US" dirty="0" smtClean="0"/>
              <a:t>from </a:t>
            </a:r>
            <a:r>
              <a:rPr lang="en-US" dirty="0" smtClean="0"/>
              <a:t>a console</a:t>
            </a:r>
            <a:endParaRPr lang="en-US" dirty="0" smtClean="0"/>
          </a:p>
          <a:p>
            <a:pPr lvl="1"/>
            <a:r>
              <a:rPr lang="en-US" dirty="0" smtClean="0"/>
              <a:t>Backups</a:t>
            </a:r>
          </a:p>
          <a:p>
            <a:pPr lvl="1"/>
            <a:r>
              <a:rPr lang="en-US" dirty="0" smtClean="0"/>
              <a:t>Patches</a:t>
            </a:r>
          </a:p>
          <a:p>
            <a:pPr lvl="1"/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Migrate to larger server on-demand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</a:t>
            </a:r>
            <a:r>
              <a:rPr lang="en-US" dirty="0" smtClean="0"/>
              <a:t>Relation Database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3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Callout 13"/>
          <p:cNvSpPr/>
          <p:nvPr/>
        </p:nvSpPr>
        <p:spPr>
          <a:xfrm>
            <a:off x="5933641" y="5189574"/>
            <a:ext cx="1905000" cy="1330704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Combination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0031937"/>
              </p:ext>
            </p:extLst>
          </p:nvPr>
        </p:nvGraphicFramePr>
        <p:xfrm>
          <a:off x="640080" y="2519680"/>
          <a:ext cx="3068320" cy="2194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2004367"/>
            <a:ext cx="3748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Short User Feedback Loops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917440" y="2519680"/>
            <a:ext cx="3925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Focus On Your Core Business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71736" y="4483407"/>
            <a:ext cx="241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Cheap Resources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03680" y="5189574"/>
            <a:ext cx="5760720" cy="1134816"/>
            <a:chOff x="985521" y="4174280"/>
            <a:chExt cx="6766596" cy="21014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521" y="4174280"/>
              <a:ext cx="1838208" cy="1986887"/>
            </a:xfrm>
            <a:prstGeom prst="rect">
              <a:avLst/>
            </a:prstGeom>
          </p:spPr>
        </p:pic>
        <p:pic>
          <p:nvPicPr>
            <p:cNvPr id="9" name="Picture 8" descr="57437207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00" y="4310943"/>
              <a:ext cx="1249717" cy="1964833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3129280" y="4399280"/>
              <a:ext cx="2865120" cy="140208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Pay As You Go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8520" y="3044951"/>
            <a:ext cx="1900121" cy="190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0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Rules Of The Game Are Changing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606655"/>
            <a:ext cx="1429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Incognito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35200" y="1592609"/>
            <a:ext cx="462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Collaboration</a:t>
            </a:r>
            <a:endParaRPr lang="en-US" sz="3600" dirty="0"/>
          </a:p>
        </p:txBody>
      </p:sp>
      <p:sp>
        <p:nvSpPr>
          <p:cNvPr id="5" name="Right Arrow 4"/>
          <p:cNvSpPr/>
          <p:nvPr/>
        </p:nvSpPr>
        <p:spPr>
          <a:xfrm>
            <a:off x="3332480" y="3850640"/>
            <a:ext cx="1920240" cy="9753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38240" y="2606655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Rapid Feedback</a:t>
            </a:r>
            <a:endParaRPr lang="en-US" sz="2400" dirty="0"/>
          </a:p>
        </p:txBody>
      </p:sp>
      <p:pic>
        <p:nvPicPr>
          <p:cNvPr id="7" name="Picture 6" descr="BU0053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3" y="3274017"/>
            <a:ext cx="3038957" cy="25756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60" y="3639820"/>
            <a:ext cx="1371600" cy="184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160" y="3639820"/>
            <a:ext cx="1371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Rules Of The Game Are Changing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360" y="2454255"/>
            <a:ext cx="22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Months or years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872480" y="2606655"/>
            <a:ext cx="233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Days or </a:t>
            </a:r>
            <a:r>
              <a:rPr lang="en-US" sz="2400" dirty="0" smtClean="0"/>
              <a:t>weeks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35200" y="1592609"/>
            <a:ext cx="462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Time To Market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3068320"/>
            <a:ext cx="3202249" cy="334264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557849" y="2915920"/>
            <a:ext cx="1920240" cy="9753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682" y="4064000"/>
            <a:ext cx="4638217" cy="17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844" y="2042987"/>
            <a:ext cx="4799276" cy="4494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Lean Fluffy Startup?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49600" y="305637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Lean Thinking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79420" y="3535680"/>
            <a:ext cx="247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Cloud Computing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49600" y="400962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Small Company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4600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Rules Of The Game Are Changing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606655"/>
            <a:ext cx="1542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Significant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577840" y="2606655"/>
            <a:ext cx="197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Just Enough</a:t>
            </a:r>
            <a:endParaRPr lang="en-US" sz="2400" dirty="0"/>
          </a:p>
        </p:txBody>
      </p:sp>
      <p:sp>
        <p:nvSpPr>
          <p:cNvPr id="5" name="Right Arrow 4"/>
          <p:cNvSpPr/>
          <p:nvPr/>
        </p:nvSpPr>
        <p:spPr>
          <a:xfrm>
            <a:off x="3332480" y="3850640"/>
            <a:ext cx="1920240" cy="9753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35200" y="1592609"/>
            <a:ext cx="462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Upfront Capital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" y="3068320"/>
            <a:ext cx="1968064" cy="2646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672" y="3656701"/>
            <a:ext cx="1838208" cy="19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Everyone Can Play Now!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company will you </a:t>
            </a:r>
            <a:r>
              <a:rPr lang="en-US" dirty="0" smtClean="0"/>
              <a:t>start?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8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0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16" y="2290337"/>
            <a:ext cx="1841736" cy="370046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75299" y="4242068"/>
            <a:ext cx="2648705" cy="26159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64" y="4500880"/>
            <a:ext cx="1574187" cy="2116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809" y="4500880"/>
            <a:ext cx="1570711" cy="21565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00" y="4843780"/>
            <a:ext cx="2340942" cy="3413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School Startup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39433" y="1566204"/>
            <a:ext cx="5153016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/>
          <a:p>
            <a:pPr lvl="1" algn="ctr"/>
            <a:r>
              <a:rPr lang="en-US" sz="2800" dirty="0"/>
              <a:t>Code i</a:t>
            </a:r>
            <a:r>
              <a:rPr lang="en-US" sz="2800" dirty="0" smtClean="0"/>
              <a:t>ncognito </a:t>
            </a:r>
            <a:r>
              <a:rPr lang="en-US" sz="2800" dirty="0"/>
              <a:t>f</a:t>
            </a:r>
            <a:r>
              <a:rPr lang="en-US" sz="2800" dirty="0" smtClean="0"/>
              <a:t>or </a:t>
            </a:r>
            <a:r>
              <a:rPr lang="en-US" sz="2800" dirty="0"/>
              <a:t>a</a:t>
            </a:r>
            <a:r>
              <a:rPr lang="en-US" sz="2800" dirty="0" smtClean="0"/>
              <a:t> year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836160" y="1566204"/>
            <a:ext cx="3830320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Get VC’s to </a:t>
            </a:r>
            <a:r>
              <a:rPr lang="en-US" sz="2800" dirty="0"/>
              <a:t>b</a:t>
            </a:r>
            <a:r>
              <a:rPr lang="en-US" sz="2800" dirty="0" smtClean="0"/>
              <a:t>elieve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79120" y="4429760"/>
            <a:ext cx="369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Buy lots of cool servers</a:t>
            </a:r>
            <a:endParaRPr lang="en-US" sz="2800" dirty="0"/>
          </a:p>
        </p:txBody>
      </p:sp>
      <p:pic>
        <p:nvPicPr>
          <p:cNvPr id="14" name="Picture 13" descr="j031696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40" y="2089424"/>
            <a:ext cx="1861565" cy="23077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1264283">
            <a:off x="6099718" y="3112777"/>
            <a:ext cx="151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Invest lots </a:t>
            </a:r>
            <a:r>
              <a:rPr lang="en-US" dirty="0"/>
              <a:t>o</a:t>
            </a:r>
            <a:r>
              <a:rPr lang="en-US" dirty="0" smtClean="0"/>
              <a:t>f</a:t>
            </a:r>
          </a:p>
          <a:p>
            <a:pPr algn="ctr"/>
            <a:r>
              <a:rPr lang="en-US" dirty="0" smtClean="0"/>
              <a:t>$$$ in me?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5051828"/>
            <a:ext cx="2151005" cy="16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-142240"/>
            <a:ext cx="7716837" cy="1447800"/>
          </a:xfrm>
        </p:spPr>
        <p:txBody>
          <a:bodyPr/>
          <a:lstStyle/>
          <a:p>
            <a:r>
              <a:rPr lang="en-US" dirty="0" smtClean="0"/>
              <a:t>Lean </a:t>
            </a:r>
            <a:r>
              <a:rPr lang="en-US" dirty="0" smtClean="0"/>
              <a:t>Thinking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91412389"/>
              </p:ext>
            </p:extLst>
          </p:nvPr>
        </p:nvGraphicFramePr>
        <p:xfrm>
          <a:off x="1087120" y="1330960"/>
          <a:ext cx="7010400" cy="511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31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Viable Product (MVP)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94422"/>
            <a:ext cx="3454400" cy="4339158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4500880" y="2437499"/>
            <a:ext cx="3799840" cy="3921760"/>
          </a:xfrm>
          <a:prstGeom prst="noSmoking">
            <a:avLst/>
          </a:prstGeom>
          <a:noFill/>
          <a:ln w="76200" cmpd="sng">
            <a:solidFill>
              <a:srgbClr val="670D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2537460"/>
            <a:ext cx="2971899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Your Core Business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080768"/>
            <a:ext cx="4302760" cy="43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6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Leverage Other People 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6500" y="1591056"/>
            <a:ext cx="2140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Open Source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00563" y="1681932"/>
            <a:ext cx="472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Software As A Service (SAAS)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2381092"/>
            <a:ext cx="2311400" cy="694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8" y="5945931"/>
            <a:ext cx="782320" cy="492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880" y="4787900"/>
            <a:ext cx="13589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" y="313436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460" y="4607519"/>
            <a:ext cx="2794000" cy="8255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680" y="2964179"/>
            <a:ext cx="208280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638" y="3523350"/>
            <a:ext cx="1793240" cy="954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" y="4710960"/>
            <a:ext cx="1366598" cy="1115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780" y="5753100"/>
            <a:ext cx="1270000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4163" y="2840190"/>
            <a:ext cx="812800" cy="81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9127" y="4825999"/>
            <a:ext cx="812800" cy="66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9800" y="5885921"/>
            <a:ext cx="12192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79127" y="4010660"/>
            <a:ext cx="1498600" cy="342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2780" y="4615139"/>
            <a:ext cx="716280" cy="11379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39940" y="5708121"/>
            <a:ext cx="1524000" cy="635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94400" y="4175760"/>
            <a:ext cx="2921000" cy="177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13680" y="5555721"/>
            <a:ext cx="1397000" cy="723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3680" y="3376042"/>
            <a:ext cx="1193800" cy="5538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32960" y="2730511"/>
            <a:ext cx="1361440" cy="6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!NOT_INVENTED_HERE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5306" y="2321569"/>
            <a:ext cx="517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Sweet, I just added Google Maps to my mobile app!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72882" y="5507221"/>
            <a:ext cx="414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</a:t>
            </a:r>
            <a:r>
              <a:rPr lang="en-US" dirty="0" smtClean="0"/>
              <a:t>see…if </a:t>
            </a:r>
            <a:r>
              <a:rPr lang="en-US" dirty="0" smtClean="0"/>
              <a:t>I download some </a:t>
            </a:r>
            <a:r>
              <a:rPr lang="en-US" dirty="0" smtClean="0"/>
              <a:t>map data 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 smtClean="0"/>
              <a:t>a government </a:t>
            </a:r>
            <a:r>
              <a:rPr lang="en-US" dirty="0" smtClean="0"/>
              <a:t>website……..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0599" y="3935217"/>
            <a:ext cx="5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792306"/>
            <a:ext cx="2280920" cy="3801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3132046"/>
            <a:ext cx="2981960" cy="198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SIP service for ½ cent/min</a:t>
            </a:r>
          </a:p>
          <a:p>
            <a:r>
              <a:rPr lang="en-US" dirty="0" smtClean="0"/>
              <a:t>Implement REST service</a:t>
            </a:r>
            <a:endParaRPr lang="en-US" dirty="0"/>
          </a:p>
          <a:p>
            <a:r>
              <a:rPr lang="en-US" dirty="0" smtClean="0"/>
              <a:t>Setup SIP server</a:t>
            </a:r>
          </a:p>
          <a:p>
            <a:r>
              <a:rPr lang="en-US" dirty="0" smtClean="0"/>
              <a:t>Code up sockets, channels, timeouts, queues, security,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SAAS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3394" y="4880768"/>
            <a:ext cx="7703949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But Making Phones Ring Is </a:t>
            </a:r>
            <a:r>
              <a:rPr lang="en-US" sz="5400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My Core Business!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68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1306</TotalTime>
  <Words>326</Words>
  <Application>Microsoft Macintosh PowerPoint</Application>
  <PresentationFormat>On-screen Show (4:3)</PresentationFormat>
  <Paragraphs>88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Waveform</vt:lpstr>
      <vt:lpstr>PowerPoint Presentation</vt:lpstr>
      <vt:lpstr>Lean Fluffy Startup?</vt:lpstr>
      <vt:lpstr>Old School Startup</vt:lpstr>
      <vt:lpstr>Lean Thinking</vt:lpstr>
      <vt:lpstr>Minimum Viable Product (MVP)</vt:lpstr>
      <vt:lpstr>Focus On Your Core Business</vt:lpstr>
      <vt:lpstr>Leverage Other People Work</vt:lpstr>
      <vt:lpstr>!NOT_INVENTED_HERE</vt:lpstr>
      <vt:lpstr>SAAS Example</vt:lpstr>
      <vt:lpstr>Leveraging Twilio</vt:lpstr>
      <vt:lpstr>This Includes Tools</vt:lpstr>
      <vt:lpstr>Cloud Computing</vt:lpstr>
      <vt:lpstr>Act Like The Big Boys</vt:lpstr>
      <vt:lpstr>Configurable In A Console</vt:lpstr>
      <vt:lpstr>Less Time On System Administration</vt:lpstr>
      <vt:lpstr>Amazon Relation Database Service</vt:lpstr>
      <vt:lpstr>Powerful Combination</vt:lpstr>
      <vt:lpstr>The Rules Of The Game Are Changing</vt:lpstr>
      <vt:lpstr>The Rules Of The Game Are Changing</vt:lpstr>
      <vt:lpstr>The Rules Of The Game Are Changing</vt:lpstr>
      <vt:lpstr>Everyone Can Play Now!</vt:lpstr>
      <vt:lpstr>PowerPoint Presentation</vt:lpstr>
    </vt:vector>
  </TitlesOfParts>
  <Company>Liquid Media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Invented Here</dc:title>
  <dc:creator>Jack Crews</dc:creator>
  <cp:lastModifiedBy>Jack Crews</cp:lastModifiedBy>
  <cp:revision>53</cp:revision>
  <dcterms:created xsi:type="dcterms:W3CDTF">2011-04-26T02:11:46Z</dcterms:created>
  <dcterms:modified xsi:type="dcterms:W3CDTF">2011-05-09T23:51:09Z</dcterms:modified>
</cp:coreProperties>
</file>